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97" r:id="rId3"/>
    <p:sldId id="286" r:id="rId4"/>
    <p:sldId id="266" r:id="rId5"/>
    <p:sldId id="268" r:id="rId6"/>
    <p:sldId id="267" r:id="rId7"/>
    <p:sldId id="258" r:id="rId8"/>
    <p:sldId id="292" r:id="rId9"/>
    <p:sldId id="291" r:id="rId10"/>
    <p:sldId id="269" r:id="rId11"/>
    <p:sldId id="294" r:id="rId12"/>
    <p:sldId id="293" r:id="rId13"/>
    <p:sldId id="270" r:id="rId14"/>
    <p:sldId id="271" r:id="rId15"/>
    <p:sldId id="295" r:id="rId16"/>
    <p:sldId id="272" r:id="rId17"/>
    <p:sldId id="273" r:id="rId18"/>
    <p:sldId id="261" r:id="rId19"/>
    <p:sldId id="277" r:id="rId20"/>
    <p:sldId id="260" r:id="rId21"/>
    <p:sldId id="276" r:id="rId22"/>
    <p:sldId id="278" r:id="rId23"/>
    <p:sldId id="279" r:id="rId24"/>
    <p:sldId id="264" r:id="rId25"/>
    <p:sldId id="274" r:id="rId26"/>
    <p:sldId id="275" r:id="rId27"/>
    <p:sldId id="282" r:id="rId28"/>
    <p:sldId id="284" r:id="rId29"/>
    <p:sldId id="285" r:id="rId30"/>
    <p:sldId id="263" r:id="rId31"/>
    <p:sldId id="281" r:id="rId32"/>
    <p:sldId id="296" r:id="rId33"/>
    <p:sldId id="262" r:id="rId34"/>
    <p:sldId id="290" r:id="rId35"/>
    <p:sldId id="288" r:id="rId36"/>
    <p:sldId id="283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54" autoAdjust="0"/>
  </p:normalViewPr>
  <p:slideViewPr>
    <p:cSldViewPr snapToGrid="0">
      <p:cViewPr>
        <p:scale>
          <a:sx n="75" d="100"/>
          <a:sy n="75" d="100"/>
        </p:scale>
        <p:origin x="264" y="270"/>
      </p:cViewPr>
      <p:guideLst/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3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4F536-C463-40FE-B007-E7852C79DBB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59A14-B5A9-4DEA-AF3D-43EB53A18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0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59A14-B5A9-4DEA-AF3D-43EB53A186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1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996177" y="1691640"/>
            <a:ext cx="4595007" cy="14579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996177" y="3730472"/>
            <a:ext cx="4595007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1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09601" y="1044000"/>
            <a:ext cx="10998187" cy="139700"/>
            <a:chOff x="609918" y="1044000"/>
            <a:chExt cx="11003915" cy="139700"/>
          </a:xfrm>
        </p:grpSpPr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609918" y="1044000"/>
              <a:ext cx="1100391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 userDrawn="1"/>
          </p:nvSpPr>
          <p:spPr bwMode="auto">
            <a:xfrm>
              <a:off x="11613833" y="1049300"/>
              <a:ext cx="0" cy="134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99">
                <a:latin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10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  <a:lvl2pPr marL="712875" indent="-356438">
              <a:spcAft>
                <a:spcPts val="1200"/>
              </a:spcAft>
              <a:buFont typeface="Wingdings" panose="05000000000000000000" pitchFamily="2" charset="2"/>
              <a:buChar char="§"/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2pPr>
            <a:lvl3pPr marL="1069313" indent="-356438">
              <a:spcAft>
                <a:spcPts val="1200"/>
              </a:spcAft>
              <a:buFont typeface="Courier New" panose="02070309020205020404" pitchFamily="49" charset="0"/>
              <a:buChar char="o"/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3pPr>
            <a:lvl4pPr marL="1425751" indent="-356438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4pPr>
            <a:lvl5pPr marL="1782188" indent="-356438">
              <a:spcAft>
                <a:spcPts val="1200"/>
              </a:spcAft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09601" y="1044000"/>
            <a:ext cx="10998187" cy="139700"/>
            <a:chOff x="609918" y="1044000"/>
            <a:chExt cx="11003915" cy="139700"/>
          </a:xfrm>
        </p:grpSpPr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609918" y="1044000"/>
              <a:ext cx="1100391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 userDrawn="1"/>
          </p:nvSpPr>
          <p:spPr bwMode="auto">
            <a:xfrm>
              <a:off x="11613833" y="1049300"/>
              <a:ext cx="0" cy="134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99">
                <a:latin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8" y="1425576"/>
            <a:ext cx="5392152" cy="4700589"/>
          </a:xfrm>
        </p:spPr>
        <p:txBody>
          <a:bodyPr/>
          <a:lstStyle>
            <a:lvl1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  <a:lvl2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2pPr>
            <a:lvl3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3pPr>
            <a:lvl4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4pPr>
            <a:lvl5pPr>
              <a:spcAft>
                <a:spcPts val="1200"/>
              </a:spcAft>
              <a:defRPr sz="3600">
                <a:solidFill>
                  <a:schemeClr val="bg1"/>
                </a:solidFill>
                <a:latin typeface="EYInterstate Light" panose="02000506000000020004" pitchFamily="2" charset="0"/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665" y="1425576"/>
            <a:ext cx="5392152" cy="4700589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  <a:lvl2pPr>
              <a:defRPr sz="1999">
                <a:solidFill>
                  <a:schemeClr val="bg1"/>
                </a:solidFill>
                <a:latin typeface="EYInterstate Light" panose="02000506000000020004" pitchFamily="2" charset="0"/>
              </a:defRPr>
            </a:lvl2pPr>
            <a:lvl3pPr>
              <a:defRPr sz="1799">
                <a:solidFill>
                  <a:schemeClr val="bg1"/>
                </a:solidFill>
                <a:latin typeface="EYInterstate Light" panose="02000506000000020004" pitchFamily="2" charset="0"/>
              </a:defRPr>
            </a:lvl3pPr>
            <a:lvl4pPr>
              <a:defRPr sz="1599">
                <a:solidFill>
                  <a:schemeClr val="bg1"/>
                </a:solidFill>
                <a:latin typeface="EYInterstate Light" panose="02000506000000020004" pitchFamily="2" charset="0"/>
              </a:defRPr>
            </a:lvl4pPr>
            <a:lvl5pPr>
              <a:defRPr sz="1399">
                <a:solidFill>
                  <a:schemeClr val="bg1"/>
                </a:solidFill>
                <a:latin typeface="EYInterstate Light" panose="02000506000000020004" pitchFamily="2" charset="0"/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609601" y="1044000"/>
            <a:ext cx="10998187" cy="139700"/>
            <a:chOff x="609918" y="1044000"/>
            <a:chExt cx="11003915" cy="139700"/>
          </a:xfrm>
        </p:grpSpPr>
        <p:sp>
          <p:nvSpPr>
            <p:cNvPr id="13" name="Line 10"/>
            <p:cNvSpPr>
              <a:spLocks noChangeShapeType="1"/>
            </p:cNvSpPr>
            <p:nvPr userDrawn="1"/>
          </p:nvSpPr>
          <p:spPr bwMode="auto">
            <a:xfrm>
              <a:off x="609918" y="1044000"/>
              <a:ext cx="1100391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 userDrawn="1"/>
          </p:nvSpPr>
          <p:spPr bwMode="auto">
            <a:xfrm>
              <a:off x="11613833" y="1049300"/>
              <a:ext cx="0" cy="134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46"/>
          <a:stretch/>
        </p:blipFill>
        <p:spPr>
          <a:xfrm>
            <a:off x="584214" y="1142635"/>
            <a:ext cx="2996787" cy="5002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0025" y="1425599"/>
            <a:ext cx="7307763" cy="47000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4pPr>
            <a:lvl5pPr>
              <a:defRPr sz="1399">
                <a:solidFill>
                  <a:schemeClr val="bg1"/>
                </a:solidFill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09601" y="1044000"/>
            <a:ext cx="10998187" cy="139700"/>
            <a:chOff x="609918" y="1044000"/>
            <a:chExt cx="11003915" cy="139700"/>
          </a:xfrm>
        </p:grpSpPr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609918" y="1044000"/>
              <a:ext cx="1100391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 userDrawn="1"/>
          </p:nvSpPr>
          <p:spPr bwMode="auto">
            <a:xfrm>
              <a:off x="11613833" y="1049300"/>
              <a:ext cx="0" cy="134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99">
                <a:latin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gray">
          <a:xfrm>
            <a:off x="584214" y="1049300"/>
            <a:ext cx="2996787" cy="2531508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82785" tIns="182785" rIns="182785" bIns="18278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</a:pPr>
            <a:endParaRPr lang="en-GB" sz="1499" dirty="0">
              <a:solidFill>
                <a:schemeClr val="tx2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5265" y="1282700"/>
            <a:ext cx="2533918" cy="1628775"/>
          </a:xfrm>
        </p:spPr>
        <p:txBody>
          <a:bodyPr/>
          <a:lstStyle>
            <a:lvl1pPr marL="0" indent="0">
              <a:buNone/>
              <a:defRPr sz="1799" b="0">
                <a:latin typeface="EYInterstate" panose="0200050302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389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bar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46"/>
          <a:stretch/>
        </p:blipFill>
        <p:spPr>
          <a:xfrm>
            <a:off x="8609414" y="1142635"/>
            <a:ext cx="2996787" cy="5002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599"/>
            <a:ext cx="7307763" cy="47000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  <a:lvl2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2pPr>
            <a:lvl3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3pPr>
            <a:lvl4pPr>
              <a:defRPr>
                <a:solidFill>
                  <a:schemeClr val="bg1"/>
                </a:solidFill>
                <a:latin typeface="EYInterstate Light" panose="02000506000000020004" pitchFamily="2" charset="0"/>
              </a:defRPr>
            </a:lvl4pPr>
            <a:lvl5pPr>
              <a:defRPr sz="1399">
                <a:solidFill>
                  <a:schemeClr val="bg1"/>
                </a:solidFill>
                <a:latin typeface="EYInterstate Light" panose="02000506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09601" y="1044000"/>
            <a:ext cx="10998187" cy="139700"/>
            <a:chOff x="609918" y="1044000"/>
            <a:chExt cx="11003915" cy="139700"/>
          </a:xfrm>
        </p:grpSpPr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609918" y="1044000"/>
              <a:ext cx="1100391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 userDrawn="1"/>
          </p:nvSpPr>
          <p:spPr bwMode="auto">
            <a:xfrm>
              <a:off x="11613833" y="1049300"/>
              <a:ext cx="0" cy="13440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noProof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199">
                <a:latin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 algn="l">
              <a:defRPr/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gray">
          <a:xfrm>
            <a:off x="8609414" y="1049300"/>
            <a:ext cx="2996787" cy="2531508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82785" tIns="182785" rIns="182785" bIns="18278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</a:pPr>
            <a:endParaRPr lang="en-GB" sz="1499" dirty="0">
              <a:solidFill>
                <a:schemeClr val="tx2"/>
              </a:solidFill>
              <a:latin typeface="EYInterstate Light" panose="02000506000000020004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50466" y="1282700"/>
            <a:ext cx="2533918" cy="1628775"/>
          </a:xfrm>
        </p:spPr>
        <p:txBody>
          <a:bodyPr/>
          <a:lstStyle>
            <a:lvl1pPr marL="0" indent="0">
              <a:buNone/>
              <a:defRPr sz="1799" b="0">
                <a:latin typeface="EYInterstate" panose="02000503020000020004" pitchFamily="2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43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2" y="6340475"/>
            <a:ext cx="5581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99">
                <a:solidFill>
                  <a:schemeClr val="tx2"/>
                </a:solidFill>
              </a:defRPr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65298" y="1000664"/>
            <a:ext cx="6717103" cy="4701396"/>
          </a:xfrm>
        </p:spPr>
        <p:txBody>
          <a:bodyPr/>
          <a:lstStyle>
            <a:lvl1pPr algn="r">
              <a:lnSpc>
                <a:spcPct val="150000"/>
              </a:lnSpc>
              <a:defRPr sz="66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6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2B92F19-28EA-468F-9923-030E77D6DE8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256642574"/>
              </p:ext>
            </p:extLst>
          </p:nvPr>
        </p:nvGraphicFramePr>
        <p:xfrm>
          <a:off x="-154302" y="0"/>
          <a:ext cx="1234630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3" imgW="16418880" imgH="9142560" progId="">
                  <p:embed/>
                </p:oleObj>
              </mc:Choice>
              <mc:Fallback>
                <p:oleObj r:id="rId3" imgW="1641888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4302" y="0"/>
                        <a:ext cx="1234630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2" y="6340475"/>
            <a:ext cx="5581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99">
                <a:solidFill>
                  <a:schemeClr val="tx2"/>
                </a:solidFill>
              </a:defRPr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65298" y="1000664"/>
            <a:ext cx="6717103" cy="4701396"/>
          </a:xfrm>
        </p:spPr>
        <p:txBody>
          <a:bodyPr/>
          <a:lstStyle>
            <a:lvl1pPr algn="r">
              <a:lnSpc>
                <a:spcPct val="150000"/>
              </a:lnSpc>
              <a:defRPr sz="66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605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B622E-1A4A-4C24-9086-568D63280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lum bright="-4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07" b="67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2" y="6340475"/>
            <a:ext cx="5581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99">
                <a:solidFill>
                  <a:schemeClr val="tx2"/>
                </a:solidFill>
              </a:defRPr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65298" y="1000664"/>
            <a:ext cx="6717103" cy="4701396"/>
          </a:xfrm>
        </p:spPr>
        <p:txBody>
          <a:bodyPr/>
          <a:lstStyle>
            <a:lvl1pPr algn="r">
              <a:lnSpc>
                <a:spcPct val="150000"/>
              </a:lnSpc>
              <a:defRPr sz="660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61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5599"/>
            <a:ext cx="10972800" cy="470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038085" y="6340475"/>
            <a:ext cx="4115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09602" y="6340475"/>
            <a:ext cx="55819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99">
                <a:solidFill>
                  <a:schemeClr val="tx2"/>
                </a:solidFill>
              </a:defRPr>
            </a:lvl1pPr>
          </a:lstStyle>
          <a:p>
            <a:fld id="{1BF9CA8C-3AE6-4CFC-A50D-AAA6CBFD7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0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5" r:id="rId3"/>
    <p:sldLayoutId id="2147483666" r:id="rId4"/>
    <p:sldLayoutId id="2147483669" r:id="rId5"/>
    <p:sldLayoutId id="2147483670" r:id="rId6"/>
    <p:sldLayoutId id="2147483671" r:id="rId7"/>
    <p:sldLayoutId id="2147483675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999" b="1" kern="1200">
          <a:solidFill>
            <a:schemeClr val="accent1">
              <a:lumMod val="50000"/>
            </a:schemeClr>
          </a:solidFill>
          <a:latin typeface="EYInterstate" panose="02000503020000020004" pitchFamily="2" charset="0"/>
          <a:ea typeface="+mj-ea"/>
          <a:cs typeface="Calibri" panose="020F0502020204030204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399" kern="1200">
          <a:solidFill>
            <a:schemeClr val="accent1">
              <a:lumMod val="50000"/>
            </a:schemeClr>
          </a:solidFill>
          <a:latin typeface="EYInterstate Light" panose="02000506000000020004" pitchFamily="2" charset="0"/>
          <a:ea typeface="+mn-ea"/>
          <a:cs typeface="Calibri" panose="020F0502020204030204" pitchFamily="34" charset="0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99" kern="1200">
          <a:solidFill>
            <a:schemeClr val="accent1">
              <a:lumMod val="50000"/>
            </a:schemeClr>
          </a:solidFill>
          <a:latin typeface="EYInterstate Light" panose="02000506000000020004" pitchFamily="2" charset="0"/>
          <a:ea typeface="+mn-ea"/>
          <a:cs typeface="Calibri" panose="020F0502020204030204" pitchFamily="34" charset="0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99" kern="1200">
          <a:solidFill>
            <a:schemeClr val="accent1">
              <a:lumMod val="50000"/>
            </a:schemeClr>
          </a:solidFill>
          <a:latin typeface="EYInterstate Light" panose="02000506000000020004" pitchFamily="2" charset="0"/>
          <a:ea typeface="+mn-ea"/>
          <a:cs typeface="Calibri" panose="020F0502020204030204" pitchFamily="34" charset="0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accent1">
              <a:lumMod val="50000"/>
            </a:schemeClr>
          </a:solidFill>
          <a:latin typeface="EYInterstate Light" panose="02000506000000020004" pitchFamily="2" charset="0"/>
          <a:ea typeface="+mn-ea"/>
          <a:cs typeface="Calibri" panose="020F0502020204030204" pitchFamily="34" charset="0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accent1">
              <a:lumMod val="50000"/>
            </a:schemeClr>
          </a:solidFill>
          <a:latin typeface="EYInterstate Light" panose="02000506000000020004" pitchFamily="2" charset="0"/>
          <a:ea typeface="+mn-ea"/>
          <a:cs typeface="Calibri" panose="020F0502020204030204" pitchFamily="34" charset="0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8">
          <p15:clr>
            <a:srgbClr val="F26B43"/>
          </p15:clr>
        </p15:guide>
        <p15:guide id="2" pos="386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pos="3842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936">
          <p15:clr>
            <a:srgbClr val="F26B43"/>
          </p15:clr>
        </p15:guide>
        <p15:guide id="7" pos="730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DF45F4-19E5-4ECE-B3F8-7C240E27B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177" y="1691640"/>
            <a:ext cx="7233423" cy="1457960"/>
          </a:xfrm>
        </p:spPr>
        <p:txBody>
          <a:bodyPr/>
          <a:lstStyle/>
          <a:p>
            <a:r>
              <a:rPr lang="en-US" sz="5400" dirty="0"/>
              <a:t>Vue in</a:t>
            </a:r>
            <a:r>
              <a:rPr lang="en-US" sz="5400" baseline="0" dirty="0"/>
              <a:t> </a:t>
            </a:r>
            <a:r>
              <a:rPr lang="en-US" sz="5400" dirty="0"/>
              <a:t>SharePoint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C24F84-8DE8-48A5-A648-33BECAAE0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Ben Hoffmann</a:t>
            </a:r>
          </a:p>
          <a:p>
            <a:r>
              <a:rPr lang="en-US" sz="3600" dirty="0"/>
              <a:t>EY</a:t>
            </a:r>
          </a:p>
        </p:txBody>
      </p:sp>
    </p:spTree>
    <p:extLst>
      <p:ext uri="{BB962C8B-B14F-4D97-AF65-F5344CB8AC3E}">
        <p14:creationId xmlns:p14="http://schemas.microsoft.com/office/powerpoint/2010/main" val="31029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677A-AB63-470C-AB33-BBB6EDF7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master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87690B-E3E4-427B-8AAC-400552A4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1" y="1384935"/>
            <a:ext cx="6349999" cy="47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5952-6916-4564-8EBA-899A1242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browser technology?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0C9B88-B28F-4B23-981A-086BB0F987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549195"/>
            <a:ext cx="5392738" cy="245334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6D85ED-C439-4BB4-9759-56FB062C4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8269" y="2549195"/>
            <a:ext cx="3400425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D9DB4-28A9-4C2F-8BA5-C09EB871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269" y="4508629"/>
            <a:ext cx="4752975" cy="153352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627389-BD15-4426-A934-81CEB31CD63C}"/>
              </a:ext>
            </a:extLst>
          </p:cNvPr>
          <p:cNvSpPr/>
          <p:nvPr/>
        </p:nvSpPr>
        <p:spPr>
          <a:xfrm>
            <a:off x="6247760" y="5209241"/>
            <a:ext cx="625642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0B376F-2654-43CA-ABF3-ABA396C90A53}"/>
              </a:ext>
            </a:extLst>
          </p:cNvPr>
          <p:cNvSpPr/>
          <p:nvPr/>
        </p:nvSpPr>
        <p:spPr>
          <a:xfrm rot="10800000">
            <a:off x="2523104" y="3683826"/>
            <a:ext cx="625642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8B23-A998-4D8F-A6AE-53FCD01F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options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4E05C6-96B4-445A-A203-71962AE7C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550" y="1504156"/>
            <a:ext cx="41529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389A-024A-4262-BCAD-DC767C74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is an</a:t>
            </a:r>
            <a:br>
              <a:rPr lang="en-US"/>
            </a:br>
            <a:r>
              <a:rPr lang="en-US"/>
              <a:t>ASP.net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4F9594-9286-4CAA-B5FD-627F4741A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962" y="1689894"/>
            <a:ext cx="6696075" cy="417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D2ED1-C159-4015-9E49-09028D84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-cli build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87F1E-864D-441A-A749-E310CB2C1B77}"/>
              </a:ext>
            </a:extLst>
          </p:cNvPr>
          <p:cNvSpPr txBox="1"/>
          <p:nvPr/>
        </p:nvSpPr>
        <p:spPr>
          <a:xfrm>
            <a:off x="9683496" y="3896040"/>
            <a:ext cx="2020824" cy="86793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dirty="0">
                <a:solidFill>
                  <a:schemeClr val="bg1"/>
                </a:solidFill>
              </a:rPr>
              <a:t>Change delimiter used for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multi-page apps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11432A4-E303-45CF-9C5D-CE084DCBAC16}"/>
              </a:ext>
            </a:extLst>
          </p:cNvPr>
          <p:cNvSpPr/>
          <p:nvPr/>
        </p:nvSpPr>
        <p:spPr>
          <a:xfrm rot="10800000" flipH="1">
            <a:off x="2276216" y="3152274"/>
            <a:ext cx="1280800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C6E31A4-8FD4-4898-90A0-64B931669AF0}"/>
              </a:ext>
            </a:extLst>
          </p:cNvPr>
          <p:cNvSpPr/>
          <p:nvPr/>
        </p:nvSpPr>
        <p:spPr>
          <a:xfrm rot="10800000">
            <a:off x="6753728" y="4200786"/>
            <a:ext cx="2810896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A6154-C2B7-455D-8237-29D35F00C2BB}"/>
              </a:ext>
            </a:extLst>
          </p:cNvPr>
          <p:cNvSpPr txBox="1"/>
          <p:nvPr/>
        </p:nvSpPr>
        <p:spPr>
          <a:xfrm>
            <a:off x="609600" y="2714380"/>
            <a:ext cx="1546027" cy="114492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dirty="0">
                <a:solidFill>
                  <a:schemeClr val="bg1"/>
                </a:solidFill>
              </a:rPr>
              <a:t>Output to default.aspx instead of index.html</a:t>
            </a:r>
          </a:p>
        </p:txBody>
      </p:sp>
    </p:spTree>
    <p:extLst>
      <p:ext uri="{BB962C8B-B14F-4D97-AF65-F5344CB8AC3E}">
        <p14:creationId xmlns:p14="http://schemas.microsoft.com/office/powerpoint/2010/main" val="30454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6617-2690-4CC8-9F54-7983C570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site and library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95BE3-0FBB-4D02-AF56-0AFA07AC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4813" y="2949166"/>
            <a:ext cx="4149169" cy="33921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1560846-0BF7-45ED-BD86-4C85A525EE1E}"/>
              </a:ext>
            </a:extLst>
          </p:cNvPr>
          <p:cNvSpPr/>
          <p:nvPr/>
        </p:nvSpPr>
        <p:spPr>
          <a:xfrm rot="10800000" flipH="1">
            <a:off x="6740546" y="5479825"/>
            <a:ext cx="652850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7D64B4-9413-4D56-B0E4-01FEDDFEBBD2}"/>
              </a:ext>
            </a:extLst>
          </p:cNvPr>
          <p:cNvSpPr txBox="1"/>
          <p:nvPr/>
        </p:nvSpPr>
        <p:spPr>
          <a:xfrm>
            <a:off x="4620976" y="5045723"/>
            <a:ext cx="2020824" cy="114492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dirty="0">
                <a:solidFill>
                  <a:schemeClr val="bg1"/>
                </a:solidFill>
              </a:rPr>
              <a:t>Choose a library that will display .</a:t>
            </a:r>
            <a:r>
              <a:rPr lang="en-US" dirty="0" err="1">
                <a:solidFill>
                  <a:schemeClr val="bg1"/>
                </a:solidFill>
              </a:rPr>
              <a:t>aspx</a:t>
            </a:r>
            <a:r>
              <a:rPr lang="en-US" dirty="0">
                <a:solidFill>
                  <a:schemeClr val="bg1"/>
                </a:solidFill>
              </a:rPr>
              <a:t> pages, not download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BDFDA-26C2-4F94-85FF-6F5CED562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06" y="1401354"/>
            <a:ext cx="7953375" cy="3095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1AFB316-5304-4FCD-BAFF-ECAE1531FACB}"/>
              </a:ext>
            </a:extLst>
          </p:cNvPr>
          <p:cNvSpPr/>
          <p:nvPr/>
        </p:nvSpPr>
        <p:spPr>
          <a:xfrm rot="10800000">
            <a:off x="6058657" y="2672440"/>
            <a:ext cx="822203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C547-A763-4298-9DF7-52CD62C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</a:t>
            </a:r>
            <a:r>
              <a:rPr lang="en-US" baseline="0" dirty="0"/>
              <a:t> to library, or use Sync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C07529-E1FB-438B-9A47-8785C13B0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1" y="1751806"/>
            <a:ext cx="6762750" cy="4048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50E2B-7498-45B6-BCB3-565AC59E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63" y="1322039"/>
            <a:ext cx="4308587" cy="36340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C4F00-E23E-491D-9F1E-972FA61C4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324" y="4829523"/>
            <a:ext cx="4410075" cy="14001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9CF312-707B-4422-AE98-D18D0A02C66D}"/>
              </a:ext>
            </a:extLst>
          </p:cNvPr>
          <p:cNvSpPr/>
          <p:nvPr/>
        </p:nvSpPr>
        <p:spPr>
          <a:xfrm rot="16200000" flipH="1">
            <a:off x="3649236" y="1525417"/>
            <a:ext cx="683481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1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71C5-E89B-438B-A71B-65D086CC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76DB-246C-4FB9-A963-314089F42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Read, write, update and delete</a:t>
            </a:r>
          </a:p>
          <a:p>
            <a:r>
              <a:rPr lang="en-US" dirty="0"/>
              <a:t>Work with Lists and Libraries</a:t>
            </a:r>
          </a:p>
          <a:p>
            <a:r>
              <a:rPr lang="en-US" dirty="0"/>
              <a:t>Access user information</a:t>
            </a:r>
          </a:p>
          <a:p>
            <a:r>
              <a:rPr lang="en-US" dirty="0"/>
              <a:t>Manage groups and access rights</a:t>
            </a:r>
          </a:p>
          <a:p>
            <a:r>
              <a:rPr lang="en-US" dirty="0"/>
              <a:t>Send email</a:t>
            </a:r>
          </a:p>
          <a:p>
            <a:r>
              <a:rPr lang="en-US" dirty="0"/>
              <a:t>…and more</a:t>
            </a:r>
          </a:p>
        </p:txBody>
      </p:sp>
    </p:spTree>
    <p:extLst>
      <p:ext uri="{BB962C8B-B14F-4D97-AF65-F5344CB8AC3E}">
        <p14:creationId xmlns:p14="http://schemas.microsoft.com/office/powerpoint/2010/main" val="19413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682A-3C15-456A-A501-5345C266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Vue</a:t>
            </a:r>
            <a:br>
              <a:rPr lang="en-US" dirty="0"/>
            </a:br>
            <a:r>
              <a:rPr lang="en-US" dirty="0"/>
              <a:t>+</a:t>
            </a:r>
            <a:br>
              <a:rPr lang="en-US" dirty="0"/>
            </a:br>
            <a:r>
              <a:rPr lang="en-US" dirty="0"/>
              <a:t>SharePoint</a:t>
            </a:r>
          </a:p>
        </p:txBody>
      </p:sp>
    </p:spTree>
    <p:extLst>
      <p:ext uri="{BB962C8B-B14F-4D97-AF65-F5344CB8AC3E}">
        <p14:creationId xmlns:p14="http://schemas.microsoft.com/office/powerpoint/2010/main" val="39379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4698D8-0E4D-4B13-AB36-F81B6B86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6" name="Scroll: Vertical 5">
            <a:extLst>
              <a:ext uri="{FF2B5EF4-FFF2-40B4-BE49-F238E27FC236}">
                <a16:creationId xmlns:a16="http://schemas.microsoft.com/office/drawing/2014/main" id="{E005A121-D6F8-4524-8960-9D6DD4B98370}"/>
              </a:ext>
            </a:extLst>
          </p:cNvPr>
          <p:cNvSpPr/>
          <p:nvPr/>
        </p:nvSpPr>
        <p:spPr>
          <a:xfrm>
            <a:off x="6613742" y="3886202"/>
            <a:ext cx="2634640" cy="2477020"/>
          </a:xfrm>
          <a:prstGeom prst="verticalScroll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Vue-generated page(s)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B7D594D-D675-4B87-B30F-C80DC4446CA4}"/>
              </a:ext>
            </a:extLst>
          </p:cNvPr>
          <p:cNvSpPr/>
          <p:nvPr/>
        </p:nvSpPr>
        <p:spPr>
          <a:xfrm>
            <a:off x="609601" y="1684752"/>
            <a:ext cx="2517732" cy="2267211"/>
          </a:xfrm>
          <a:prstGeom prst="ca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SharePoint lists and libraries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(the data)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6D15FDF-BE86-434B-A031-F93327695370}"/>
              </a:ext>
            </a:extLst>
          </p:cNvPr>
          <p:cNvSpPr/>
          <p:nvPr/>
        </p:nvSpPr>
        <p:spPr>
          <a:xfrm>
            <a:off x="3569917" y="3156559"/>
            <a:ext cx="3043825" cy="1321497"/>
          </a:xfrm>
          <a:prstGeom prst="leftRightArrow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REST API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6A90794-76C2-4316-94FF-EBD9B56F6778}"/>
              </a:ext>
            </a:extLst>
          </p:cNvPr>
          <p:cNvSpPr/>
          <p:nvPr/>
        </p:nvSpPr>
        <p:spPr>
          <a:xfrm>
            <a:off x="8373646" y="1578279"/>
            <a:ext cx="3043824" cy="1994980"/>
          </a:xfrm>
          <a:prstGeom prst="wedgeRoundRectCallou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Developing an asynchronous, reactive web app</a:t>
            </a:r>
          </a:p>
        </p:txBody>
      </p:sp>
    </p:spTree>
    <p:extLst>
      <p:ext uri="{BB962C8B-B14F-4D97-AF65-F5344CB8AC3E}">
        <p14:creationId xmlns:p14="http://schemas.microsoft.com/office/powerpoint/2010/main" val="346797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6011-82F7-4950-B4A7-4C045AE9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slides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C1DC-79AB-46E1-881F-D1340D3A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b="1" dirty="0"/>
              <a:t>BenRunInBay</a:t>
            </a:r>
            <a:r>
              <a:rPr lang="en-US" dirty="0"/>
              <a:t>/Vue-in-SP</a:t>
            </a:r>
          </a:p>
        </p:txBody>
      </p:sp>
    </p:spTree>
    <p:extLst>
      <p:ext uri="{BB962C8B-B14F-4D97-AF65-F5344CB8AC3E}">
        <p14:creationId xmlns:p14="http://schemas.microsoft.com/office/powerpoint/2010/main" val="19854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7748-FC0D-4352-9959-68BB7185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Strengths of SharePoint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8E23-ED38-4196-9C05-42F96E5F5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hosting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Database-like features</a:t>
            </a:r>
          </a:p>
          <a:p>
            <a:r>
              <a:rPr lang="en-US" dirty="0"/>
              <a:t>User identification</a:t>
            </a:r>
          </a:p>
          <a:p>
            <a:r>
              <a:rPr lang="en-US" dirty="0"/>
              <a:t>Flexible 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232760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6FB1-3E2C-4406-9A39-0D1EFA98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</a:t>
            </a:r>
            <a:br>
              <a:rPr lang="en-US" dirty="0"/>
            </a:br>
            <a:r>
              <a:rPr lang="en-US" dirty="0"/>
              <a:t>as a</a:t>
            </a:r>
            <a:br>
              <a:rPr lang="en-US" dirty="0"/>
            </a:br>
            <a:r>
              <a:rPr lang="en-US" dirty="0"/>
              <a:t>“Headless CMS”</a:t>
            </a:r>
          </a:p>
        </p:txBody>
      </p:sp>
    </p:spTree>
    <p:extLst>
      <p:ext uri="{BB962C8B-B14F-4D97-AF65-F5344CB8AC3E}">
        <p14:creationId xmlns:p14="http://schemas.microsoft.com/office/powerpoint/2010/main" val="17694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82B1-E20F-4B66-B7D6-DE0F696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Page (no Master)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5CEEAB-6EB1-4C90-A4B5-4674F701E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129" y="1425575"/>
            <a:ext cx="7349741" cy="47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5878D-825B-4CB4-8636-6EC27A5B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REST API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F203-3F56-426A-B0D1-B329C774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/sites/</a:t>
            </a:r>
            <a:r>
              <a:rPr lang="en-US" sz="3000" dirty="0" err="1"/>
              <a:t>MySite</a:t>
            </a:r>
            <a:r>
              <a:rPr lang="en-US" sz="3000" dirty="0"/>
              <a:t>/</a:t>
            </a:r>
          </a:p>
          <a:p>
            <a:pPr lvl="1"/>
            <a:r>
              <a:rPr lang="en-US" sz="3000" dirty="0"/>
              <a:t>_</a:t>
            </a:r>
            <a:r>
              <a:rPr lang="en-US" sz="3000" dirty="0" err="1"/>
              <a:t>api</a:t>
            </a:r>
            <a:r>
              <a:rPr lang="en-US" sz="3000" dirty="0"/>
              <a:t>/</a:t>
            </a:r>
            <a:r>
              <a:rPr lang="en-US" sz="3000" dirty="0" err="1"/>
              <a:t>contextinfo</a:t>
            </a:r>
            <a:r>
              <a:rPr lang="en-US" sz="3000" dirty="0"/>
              <a:t> (for getting form digest)</a:t>
            </a:r>
          </a:p>
          <a:p>
            <a:pPr lvl="1"/>
            <a:r>
              <a:rPr lang="en-US" sz="3000" dirty="0"/>
              <a:t>_</a:t>
            </a:r>
            <a:r>
              <a:rPr lang="en-US" sz="3000" dirty="0" err="1"/>
              <a:t>api</a:t>
            </a:r>
            <a:r>
              <a:rPr lang="en-US" sz="3000" dirty="0"/>
              <a:t>/Web/</a:t>
            </a:r>
            <a:r>
              <a:rPr lang="en-US" sz="3000" b="1" dirty="0"/>
              <a:t>Lists</a:t>
            </a:r>
            <a:r>
              <a:rPr lang="en-US" sz="3000" dirty="0"/>
              <a:t>/</a:t>
            </a:r>
            <a:r>
              <a:rPr lang="en-US" sz="3000" dirty="0" err="1"/>
              <a:t>getbytitle</a:t>
            </a:r>
            <a:r>
              <a:rPr lang="en-US" sz="3000" dirty="0"/>
              <a:t>('</a:t>
            </a:r>
            <a:r>
              <a:rPr lang="en-US" sz="3000" i="1" dirty="0"/>
              <a:t>list-name</a:t>
            </a:r>
            <a:r>
              <a:rPr lang="en-US" sz="3000" dirty="0"/>
              <a:t>')/items</a:t>
            </a:r>
          </a:p>
          <a:p>
            <a:pPr lvl="1"/>
            <a:r>
              <a:rPr lang="en-US" sz="3000" dirty="0"/>
              <a:t>_</a:t>
            </a:r>
            <a:r>
              <a:rPr lang="en-US" sz="3000" dirty="0" err="1"/>
              <a:t>api</a:t>
            </a:r>
            <a:r>
              <a:rPr lang="en-US" sz="3000" dirty="0"/>
              <a:t>/</a:t>
            </a:r>
            <a:r>
              <a:rPr lang="en-US" sz="3000" dirty="0" err="1"/>
              <a:t>sp.userprofiles.</a:t>
            </a:r>
            <a:r>
              <a:rPr lang="en-US" sz="3000" b="1" dirty="0" err="1"/>
              <a:t>peoplemanager</a:t>
            </a:r>
            <a:r>
              <a:rPr lang="en-US" sz="3000" b="1" dirty="0"/>
              <a:t>/</a:t>
            </a:r>
            <a:r>
              <a:rPr lang="en-US" sz="3000" b="1" dirty="0" err="1"/>
              <a:t>getmyproperties</a:t>
            </a:r>
            <a:endParaRPr lang="en-US" sz="3000" b="1" dirty="0"/>
          </a:p>
          <a:p>
            <a:pPr lvl="1"/>
            <a:r>
              <a:rPr lang="en-US" sz="3000" dirty="0"/>
              <a:t>_</a:t>
            </a:r>
            <a:r>
              <a:rPr lang="en-US" sz="3000" dirty="0" err="1"/>
              <a:t>api</a:t>
            </a:r>
            <a:r>
              <a:rPr lang="en-US" sz="3000" dirty="0"/>
              <a:t>/</a:t>
            </a:r>
            <a:r>
              <a:rPr lang="en-US" sz="3000" dirty="0" err="1"/>
              <a:t>sp.userprofiles.</a:t>
            </a:r>
            <a:r>
              <a:rPr lang="en-US" sz="3000" b="1" dirty="0" err="1"/>
              <a:t>peoplemanager</a:t>
            </a:r>
            <a:r>
              <a:rPr lang="en-US" sz="3000" b="1" dirty="0"/>
              <a:t>/</a:t>
            </a:r>
            <a:r>
              <a:rPr lang="en-US" sz="3000" b="1" dirty="0" err="1"/>
              <a:t>GetPropertiesFor</a:t>
            </a:r>
            <a:endParaRPr lang="en-US" sz="3000" b="1" dirty="0"/>
          </a:p>
          <a:p>
            <a:pPr lvl="1"/>
            <a:r>
              <a:rPr lang="en-US" sz="3000" dirty="0"/>
              <a:t>_</a:t>
            </a:r>
            <a:r>
              <a:rPr lang="en-US" sz="3000" dirty="0" err="1"/>
              <a:t>api</a:t>
            </a:r>
            <a:r>
              <a:rPr lang="en-US" sz="3000" dirty="0"/>
              <a:t>/</a:t>
            </a:r>
            <a:r>
              <a:rPr lang="en-US" sz="3000" dirty="0" err="1"/>
              <a:t>SP.Utilities.Utility.</a:t>
            </a:r>
            <a:r>
              <a:rPr lang="en-US" sz="3000" b="1" dirty="0" err="1"/>
              <a:t>SendEmail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5984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6A0C-D78B-404E-89B4-ECBAF4C8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Build the end-user interface in Vue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0852FFF-A990-48B5-A7A5-37D0063A360F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Site Example</a:t>
            </a:r>
          </a:p>
        </p:txBody>
      </p:sp>
    </p:spTree>
    <p:extLst>
      <p:ext uri="{BB962C8B-B14F-4D97-AF65-F5344CB8AC3E}">
        <p14:creationId xmlns:p14="http://schemas.microsoft.com/office/powerpoint/2010/main" val="10383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D15B-9664-44E7-9257-BE3E5783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Manage content using SharePoint</a:t>
            </a:r>
            <a:endParaRPr lang="en-US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A68C6EE-2E62-4E66-943E-21F599974A13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List Read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538CF8-0F79-444D-BBD4-1089BD73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4812" y="1425575"/>
            <a:ext cx="4622375" cy="47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1085-AA67-4843-8F07-8AB21ADD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build a custom UI for editing content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7B81DD5-6CA2-475F-8412-D245A127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</a:t>
            </a:r>
          </a:p>
          <a:p>
            <a:pPr lvl="1"/>
            <a:r>
              <a:rPr lang="en-US" dirty="0"/>
              <a:t>Rich text vs. Plain text</a:t>
            </a:r>
          </a:p>
          <a:p>
            <a:pPr lvl="1"/>
            <a:r>
              <a:rPr lang="en-US" dirty="0"/>
              <a:t>Using Markdown format</a:t>
            </a:r>
          </a:p>
          <a:p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6EEEF42B-470F-4FF5-BA46-F34253D702EF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Editor</a:t>
            </a:r>
          </a:p>
        </p:txBody>
      </p:sp>
    </p:spTree>
    <p:extLst>
      <p:ext uri="{BB962C8B-B14F-4D97-AF65-F5344CB8AC3E}">
        <p14:creationId xmlns:p14="http://schemas.microsoft.com/office/powerpoint/2010/main" val="393907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D53A-D62E-4E5C-B217-D91EB09AF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to lists,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7322-2EB5-4ED1-9A39-0970AEA4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5599"/>
            <a:ext cx="10972799" cy="4700016"/>
          </a:xfrm>
        </p:spPr>
        <p:txBody>
          <a:bodyPr>
            <a:normAutofit/>
          </a:bodyPr>
          <a:lstStyle/>
          <a:p>
            <a:r>
              <a:rPr lang="en-US" dirty="0"/>
              <a:t>Lists can have an attachment</a:t>
            </a:r>
          </a:p>
          <a:p>
            <a:r>
              <a:rPr lang="en-US" dirty="0"/>
              <a:t>Libraries of files have List-like metadata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25D22D9A-2383-4FBE-89CF-1CEA5B6D8419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Library Reader</a:t>
            </a:r>
          </a:p>
        </p:txBody>
      </p:sp>
    </p:spTree>
    <p:extLst>
      <p:ext uri="{BB962C8B-B14F-4D97-AF65-F5344CB8AC3E}">
        <p14:creationId xmlns:p14="http://schemas.microsoft.com/office/powerpoint/2010/main" val="33216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89CF-D8B8-4E38-B41D-81AFB4EA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Deferred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2E53-F799-49AE-90FA-ABCD098E1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"File":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       "__deferred":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         "</a:t>
            </a:r>
            <a:r>
              <a:rPr lang="en-US" sz="2000" dirty="0" err="1"/>
              <a:t>uri</a:t>
            </a:r>
            <a:r>
              <a:rPr lang="en-US" sz="2000" dirty="0"/>
              <a:t>": "https://.../_</a:t>
            </a:r>
            <a:r>
              <a:rPr lang="en-US" sz="2000" dirty="0" err="1"/>
              <a:t>api</a:t>
            </a:r>
            <a:r>
              <a:rPr lang="en-US" sz="2000" dirty="0"/>
              <a:t>/Web/Lists(guid'eadbcbc5-a3b2')/Items(187)/File"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      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     }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Multiple asynchronous tasks with Promises</a:t>
            </a:r>
          </a:p>
          <a:p>
            <a:r>
              <a:rPr lang="en-US" dirty="0"/>
              <a:t>The Promises “roll up”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A5B39B5D-E98B-48C2-A717-429EE74F1F5E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Deferred Read</a:t>
            </a:r>
          </a:p>
        </p:txBody>
      </p:sp>
    </p:spTree>
    <p:extLst>
      <p:ext uri="{BB962C8B-B14F-4D97-AF65-F5344CB8AC3E}">
        <p14:creationId xmlns:p14="http://schemas.microsoft.com/office/powerpoint/2010/main" val="15719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DE19-A112-400E-8A93-68926D37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 list or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C025-E4B3-4721-B681-C0F8D632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Form digest</a:t>
            </a:r>
          </a:p>
          <a:p>
            <a:r>
              <a:rPr lang="en-US" dirty="0"/>
              <a:t>Versioning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"__metadata":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"id": “2771ebb6-f530-4470-b824-4a4e30f5aa62",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</a:t>
            </a:r>
            <a:r>
              <a:rPr lang="en-US" sz="2000" b="1" dirty="0"/>
              <a:t>"</a:t>
            </a:r>
            <a:r>
              <a:rPr lang="en-US" sz="2000" b="1" dirty="0" err="1"/>
              <a:t>uri</a:t>
            </a:r>
            <a:r>
              <a:rPr lang="en-US" sz="2000" b="1" dirty="0"/>
              <a:t>": "https://.../_</a:t>
            </a:r>
            <a:r>
              <a:rPr lang="en-US" sz="2000" b="1" dirty="0" err="1"/>
              <a:t>api</a:t>
            </a:r>
            <a:r>
              <a:rPr lang="en-US" sz="2000" b="1" dirty="0"/>
              <a:t>/Web/Lists(guid'eacecbc5-03b6')/Items(187)",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		"</a:t>
            </a:r>
            <a:r>
              <a:rPr lang="en-US" sz="2000" b="1" dirty="0" err="1"/>
              <a:t>etag</a:t>
            </a:r>
            <a:r>
              <a:rPr lang="en-US" sz="2000" b="1" dirty="0"/>
              <a:t>": "135",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	"type": "</a:t>
            </a:r>
            <a:r>
              <a:rPr lang="en-US" sz="2000" dirty="0" err="1"/>
              <a:t>SP.Data.SampleListListItem</a:t>
            </a:r>
            <a:r>
              <a:rPr lang="en-US" sz="2000" dirty="0"/>
              <a:t>"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},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"Title": "IBM partnered with the Mubadala Development Company",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"ID": 120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}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D5CD351-1C16-4DE4-BB9F-DD26068062B1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Update</a:t>
            </a:r>
          </a:p>
        </p:txBody>
      </p:sp>
    </p:spTree>
    <p:extLst>
      <p:ext uri="{BB962C8B-B14F-4D97-AF65-F5344CB8AC3E}">
        <p14:creationId xmlns:p14="http://schemas.microsoft.com/office/powerpoint/2010/main" val="25828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0DB2-2E8D-4670-A927-11C370A7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referenced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07DA-2B27-4A76-AAB9-109BFCFB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</a:p>
          <a:p>
            <a:r>
              <a:rPr lang="en-US" dirty="0"/>
              <a:t>Vue (+ </a:t>
            </a:r>
            <a:r>
              <a:rPr lang="en-US" dirty="0" err="1"/>
              <a:t>vue</a:t>
            </a:r>
            <a:r>
              <a:rPr lang="en-US" dirty="0"/>
              <a:t>-cli, </a:t>
            </a:r>
            <a:r>
              <a:rPr lang="en-US" dirty="0" err="1"/>
              <a:t>vue</a:t>
            </a:r>
            <a:r>
              <a:rPr lang="en-US" dirty="0"/>
              <a:t>-router, </a:t>
            </a:r>
            <a:r>
              <a:rPr lang="en-US" dirty="0" err="1"/>
              <a:t>vuex</a:t>
            </a:r>
            <a:r>
              <a:rPr lang="en-US" dirty="0"/>
              <a:t>, </a:t>
            </a:r>
            <a:r>
              <a:rPr lang="en-US" dirty="0" err="1"/>
              <a:t>vuetify</a:t>
            </a:r>
            <a:r>
              <a:rPr lang="en-US" dirty="0"/>
              <a:t>)</a:t>
            </a:r>
          </a:p>
          <a:p>
            <a:r>
              <a:rPr lang="en-US" dirty="0"/>
              <a:t>SharePoint</a:t>
            </a:r>
          </a:p>
          <a:p>
            <a:r>
              <a:rPr lang="en-US" dirty="0"/>
              <a:t>REST APIs, OData</a:t>
            </a:r>
          </a:p>
          <a:p>
            <a:r>
              <a:rPr lang="en-US" dirty="0"/>
              <a:t>Promises</a:t>
            </a:r>
          </a:p>
          <a:p>
            <a:r>
              <a:rPr lang="en-US" dirty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35665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F04-09D9-4403-BB20-00ADAD2E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/>
              <a:t>Get info about current or other users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0E6536A-67E1-4666-A595-3DBC62C67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631" y="1425575"/>
            <a:ext cx="10322738" cy="470058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2EF53F-6C65-41D6-B7FF-1C735C0E50F7}"/>
              </a:ext>
            </a:extLst>
          </p:cNvPr>
          <p:cNvCxnSpPr>
            <a:cxnSpLocks/>
          </p:cNvCxnSpPr>
          <p:nvPr/>
        </p:nvCxnSpPr>
        <p:spPr>
          <a:xfrm flipH="1">
            <a:off x="6866628" y="2518913"/>
            <a:ext cx="422694" cy="70736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2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E9C3-B029-4EC4-A6EC-1E12BB61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users in SharePoint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473D-2830-4043-A497-5674AD197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up using Active Directory Account Name:</a:t>
            </a:r>
            <a:br>
              <a:rPr lang="en-US" dirty="0"/>
            </a:br>
            <a:r>
              <a:rPr lang="en-US" dirty="0"/>
              <a:t>i:0#.f|membership|</a:t>
            </a:r>
            <a:r>
              <a:rPr lang="en-US" dirty="0">
                <a:solidFill>
                  <a:srgbClr val="FF0000"/>
                </a:solidFill>
              </a:rPr>
              <a:t>user@domain.com</a:t>
            </a:r>
          </a:p>
          <a:p>
            <a:r>
              <a:rPr lang="en-US" dirty="0"/>
              <a:t>ID of user is site-specific</a:t>
            </a:r>
          </a:p>
          <a:p>
            <a:r>
              <a:rPr lang="en-US" dirty="0"/>
              <a:t>Profile data is usually deferred</a:t>
            </a:r>
          </a:p>
          <a:p>
            <a:r>
              <a:rPr lang="en-US" dirty="0"/>
              <a:t>Render user profile reactively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0FF25D43-DF96-4A7B-B680-E7E28071D4AD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User</a:t>
            </a:r>
          </a:p>
        </p:txBody>
      </p:sp>
    </p:spTree>
    <p:extLst>
      <p:ext uri="{BB962C8B-B14F-4D97-AF65-F5344CB8AC3E}">
        <p14:creationId xmlns:p14="http://schemas.microsoft.com/office/powerpoint/2010/main" val="219193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92CD-416E-40B6-9FBC-FB91E265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Vuex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D3DE-D58D-44B5-AEF3-E91E4ED5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Vuex store is a great place to store information such as:</a:t>
            </a:r>
          </a:p>
          <a:p>
            <a:pPr lvl="1"/>
            <a:r>
              <a:rPr lang="en-US" dirty="0"/>
              <a:t>The current user</a:t>
            </a:r>
          </a:p>
          <a:p>
            <a:pPr lvl="1"/>
            <a:r>
              <a:rPr lang="en-US" dirty="0"/>
              <a:t>Commonly-accessed items from a list or library</a:t>
            </a: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FB6AA9B-C442-43BA-A932-90563ECAE833}"/>
              </a:ext>
            </a:extLst>
          </p:cNvPr>
          <p:cNvSpPr/>
          <p:nvPr/>
        </p:nvSpPr>
        <p:spPr>
          <a:xfrm>
            <a:off x="9067800" y="6278137"/>
            <a:ext cx="2514601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Code: store/modules/user</a:t>
            </a:r>
          </a:p>
        </p:txBody>
      </p:sp>
    </p:spTree>
    <p:extLst>
      <p:ext uri="{BB962C8B-B14F-4D97-AF65-F5344CB8AC3E}">
        <p14:creationId xmlns:p14="http://schemas.microsoft.com/office/powerpoint/2010/main" val="338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AD97-710E-4981-A7D7-C1FAA597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/>
              <a:t>Restricting access to portions of site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40E64-8136-412F-A6FE-24FD3DACA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25599"/>
            <a:ext cx="10972800" cy="4700016"/>
          </a:xfrm>
        </p:spPr>
        <p:txBody>
          <a:bodyPr>
            <a:normAutofit/>
          </a:bodyPr>
          <a:lstStyle/>
          <a:p>
            <a:r>
              <a:rPr lang="en-US" dirty="0"/>
              <a:t>Use SharePoint permissions/sharing to determine which users can read or edit specific lists, libraries or files within a library</a:t>
            </a:r>
          </a:p>
          <a:p>
            <a:r>
              <a:rPr lang="en-US" dirty="0"/>
              <a:t>Store restricted content in the SharePoint app,</a:t>
            </a:r>
            <a:br>
              <a:rPr lang="en-US" dirty="0"/>
            </a:br>
            <a:r>
              <a:rPr lang="en-US" dirty="0"/>
              <a:t>not in the client-side web app</a:t>
            </a:r>
          </a:p>
          <a:p>
            <a:r>
              <a:rPr lang="en-US" dirty="0"/>
              <a:t>An inaccessible list returns nothing</a:t>
            </a:r>
            <a:br>
              <a:rPr lang="en-US" dirty="0"/>
            </a:br>
            <a:r>
              <a:rPr lang="en-US" dirty="0"/>
              <a:t>- no error is returned, just an empty response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3534686F-1D64-4A24-81F8-EBB87E4F8C25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Demo: Library document</a:t>
            </a:r>
          </a:p>
        </p:txBody>
      </p:sp>
    </p:spTree>
    <p:extLst>
      <p:ext uri="{BB962C8B-B14F-4D97-AF65-F5344CB8AC3E}">
        <p14:creationId xmlns:p14="http://schemas.microsoft.com/office/powerpoint/2010/main" val="3050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40CE-4F7E-462A-A534-CFC8D0397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2673-90EF-4AA2-96A4-5F979546B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25599"/>
            <a:ext cx="10972800" cy="686980"/>
          </a:xfrm>
        </p:spPr>
        <p:txBody>
          <a:bodyPr/>
          <a:lstStyle/>
          <a:p>
            <a:r>
              <a:rPr lang="en-US" dirty="0"/>
              <a:t>Deactivate this Site Feature: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6A276-A872-4E19-92FB-3FCF0DF77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52"/>
          <a:stretch/>
        </p:blipFill>
        <p:spPr>
          <a:xfrm>
            <a:off x="992406" y="2330668"/>
            <a:ext cx="10612145" cy="10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6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FE5A-04CC-4580-BDE0-5F991487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explore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B8BB-9E25-4005-BE6F-E30D033A9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SharePoint Framework </a:t>
            </a:r>
            <a:r>
              <a:rPr lang="en-US" dirty="0"/>
              <a:t>for developing </a:t>
            </a:r>
            <a:r>
              <a:rPr lang="en-US" dirty="0" err="1"/>
              <a:t>Webparts</a:t>
            </a:r>
            <a:r>
              <a:rPr lang="en-US" dirty="0"/>
              <a:t> using frameworks such as Vue, React, etc.</a:t>
            </a:r>
          </a:p>
          <a:p>
            <a:r>
              <a:rPr lang="en-US" b="1" dirty="0" err="1"/>
              <a:t>PnPjs</a:t>
            </a:r>
            <a:r>
              <a:rPr lang="en-US" dirty="0"/>
              <a:t> library for accessing SharePoint REST API</a:t>
            </a:r>
          </a:p>
          <a:p>
            <a:r>
              <a:rPr lang="en-US" dirty="0"/>
              <a:t>Building a Webpart using Vue</a:t>
            </a:r>
          </a:p>
        </p:txBody>
      </p:sp>
    </p:spTree>
    <p:extLst>
      <p:ext uri="{BB962C8B-B14F-4D97-AF65-F5344CB8AC3E}">
        <p14:creationId xmlns:p14="http://schemas.microsoft.com/office/powerpoint/2010/main" val="21260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6D20-704E-4DD4-B846-BAD338B7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precision edits to deployed files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9432B4F5-2643-41B8-A640-4E3A999D5F74}"/>
              </a:ext>
            </a:extLst>
          </p:cNvPr>
          <p:cNvSpPr/>
          <p:nvPr/>
        </p:nvSpPr>
        <p:spPr>
          <a:xfrm>
            <a:off x="9405744" y="6278137"/>
            <a:ext cx="2176657" cy="378263"/>
          </a:xfrm>
          <a:prstGeom prst="homePlate">
            <a:avLst/>
          </a:prstGeom>
          <a:solidFill>
            <a:schemeClr val="accent2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Code: Hand-editing code</a:t>
            </a:r>
          </a:p>
        </p:txBody>
      </p:sp>
    </p:spTree>
    <p:extLst>
      <p:ext uri="{BB962C8B-B14F-4D97-AF65-F5344CB8AC3E}">
        <p14:creationId xmlns:p14="http://schemas.microsoft.com/office/powerpoint/2010/main" val="5598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6011-82F7-4950-B4A7-4C045AE9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slides and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C1DC-79AB-46E1-881F-D1340D3A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github.com/</a:t>
            </a:r>
            <a:r>
              <a:rPr lang="en-US" b="1" dirty="0"/>
              <a:t>BenRunInBay</a:t>
            </a:r>
            <a:r>
              <a:rPr lang="en-US" dirty="0"/>
              <a:t>/Vue-in-SP</a:t>
            </a:r>
          </a:p>
        </p:txBody>
      </p:sp>
    </p:spTree>
    <p:extLst>
      <p:ext uri="{BB962C8B-B14F-4D97-AF65-F5344CB8AC3E}">
        <p14:creationId xmlns:p14="http://schemas.microsoft.com/office/powerpoint/2010/main" val="318037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E659-816B-4FBC-B4A2-3AE3503F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SharePoint: Enterprise Content Mngmt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AB57F-A577-42BF-8478-2D56A762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Use for Intranet or Extranet</a:t>
            </a:r>
          </a:p>
          <a:p>
            <a:pPr lvl="0"/>
            <a:r>
              <a:rPr lang="en-US" dirty="0"/>
              <a:t>Security / access control</a:t>
            </a:r>
          </a:p>
          <a:p>
            <a:pPr lvl="0"/>
            <a:r>
              <a:rPr lang="en-US" dirty="0"/>
              <a:t>Storing content</a:t>
            </a:r>
          </a:p>
          <a:p>
            <a:pPr lvl="0"/>
            <a:r>
              <a:rPr lang="en-US" dirty="0"/>
              <a:t>Multiple development options</a:t>
            </a:r>
          </a:p>
        </p:txBody>
      </p:sp>
    </p:spTree>
    <p:extLst>
      <p:ext uri="{BB962C8B-B14F-4D97-AF65-F5344CB8AC3E}">
        <p14:creationId xmlns:p14="http://schemas.microsoft.com/office/powerpoint/2010/main" val="42160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ED8E-C0C1-4C83-A3DC-161721DD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F4D1-EC6A-4FDD-AE5A-E395FCF7CD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  <a:p>
            <a:r>
              <a:rPr lang="en-US" dirty="0"/>
              <a:t>Libraries</a:t>
            </a:r>
          </a:p>
          <a:p>
            <a:r>
              <a:rPr lang="en-US" dirty="0"/>
              <a:t>Lists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F736C20-EF18-452F-8F62-8F9F7F298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094" y="1425576"/>
            <a:ext cx="8073308" cy="30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C9AC-0078-4ED4-9017-18C23E1B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web page in SharePoint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E7A7D-AE8A-44B3-8D0E-0B0852D142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Masters</a:t>
            </a:r>
          </a:p>
          <a:p>
            <a:r>
              <a:rPr lang="en-US" dirty="0"/>
              <a:t>Pages</a:t>
            </a:r>
          </a:p>
          <a:p>
            <a:r>
              <a:rPr lang="en-US" dirty="0" err="1"/>
              <a:t>Webparts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75CF5E8-CCF2-473E-9DEA-1FD356C7C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075" y="1459835"/>
            <a:ext cx="5391150" cy="46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9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8A65-45F8-4F26-B64E-37085D63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C012-B9E4-4988-AF2A-44BF51D34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0883" y="1425576"/>
            <a:ext cx="4078342" cy="4700589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Improving it by:</a:t>
            </a:r>
          </a:p>
          <a:p>
            <a:pPr lvl="0"/>
            <a:r>
              <a:rPr lang="en-US" dirty="0"/>
              <a:t>Inserting images</a:t>
            </a:r>
          </a:p>
          <a:p>
            <a:pPr lvl="0"/>
            <a:r>
              <a:rPr lang="en-US" dirty="0"/>
              <a:t>Web parts</a:t>
            </a:r>
          </a:p>
          <a:p>
            <a:pPr lvl="0"/>
            <a:r>
              <a:rPr lang="en-US" dirty="0"/>
              <a:t>CSS overrides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E292FE3D-96C1-45B9-BD0B-4DF88671EE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9" y="1425576"/>
            <a:ext cx="6561837" cy="479406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172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6261-51EC-4F31-9DEA-F3E486D1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93220-27F7-42C0-85A6-9E92D1CC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425575"/>
            <a:ext cx="8622641" cy="470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4120C-4324-4B02-88E6-C601F1CF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705" y="2308598"/>
            <a:ext cx="2494694" cy="418114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D2386A4-448A-4A93-885E-FC1A8A5A4848}"/>
              </a:ext>
            </a:extLst>
          </p:cNvPr>
          <p:cNvSpPr/>
          <p:nvPr/>
        </p:nvSpPr>
        <p:spPr>
          <a:xfrm>
            <a:off x="6304549" y="2758168"/>
            <a:ext cx="625642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E8AC3F-FFE5-421C-B446-C835033E4383}"/>
              </a:ext>
            </a:extLst>
          </p:cNvPr>
          <p:cNvSpPr txBox="1"/>
          <p:nvPr/>
        </p:nvSpPr>
        <p:spPr>
          <a:xfrm>
            <a:off x="9641885" y="1966966"/>
            <a:ext cx="1592171" cy="341632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>
                <a:solidFill>
                  <a:schemeClr val="bg1"/>
                </a:solidFill>
              </a:rPr>
              <a:t>Or, read-only user:</a:t>
            </a:r>
          </a:p>
        </p:txBody>
      </p:sp>
    </p:spTree>
    <p:extLst>
      <p:ext uri="{BB962C8B-B14F-4D97-AF65-F5344CB8AC3E}">
        <p14:creationId xmlns:p14="http://schemas.microsoft.com/office/powerpoint/2010/main" val="41495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E6C9-525B-45AC-B44B-6966B88A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Payload of a SharePoint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14186B-1B9F-4E8A-A0C5-0E3DB86D4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548" y="1144810"/>
            <a:ext cx="6746264" cy="551158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38C90C-C00A-4283-9FB1-D42ABE407360}"/>
              </a:ext>
            </a:extLst>
          </p:cNvPr>
          <p:cNvSpPr/>
          <p:nvPr/>
        </p:nvSpPr>
        <p:spPr>
          <a:xfrm>
            <a:off x="3248528" y="6379673"/>
            <a:ext cx="625642" cy="276726"/>
          </a:xfrm>
          <a:prstGeom prst="rightArrow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Master">
  <a:themeElements>
    <a:clrScheme name="Custom 2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GMSA horizontal template.v4</Template>
  <TotalTime>589</TotalTime>
  <Words>522</Words>
  <Application>Microsoft Office PowerPoint</Application>
  <PresentationFormat>Widescreen</PresentationFormat>
  <Paragraphs>137</Paragraphs>
  <Slides>37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EYInterstate</vt:lpstr>
      <vt:lpstr>EYInterstate Light</vt:lpstr>
      <vt:lpstr>Wingdings</vt:lpstr>
      <vt:lpstr>Master</vt:lpstr>
      <vt:lpstr>Vue in SharePoint</vt:lpstr>
      <vt:lpstr>These slides and code</vt:lpstr>
      <vt:lpstr>Technologies referenced</vt:lpstr>
      <vt:lpstr>SharePoint: Enterprise Content Mngmt</vt:lpstr>
      <vt:lpstr>Storing content</vt:lpstr>
      <vt:lpstr>Building a web page in SharePoint</vt:lpstr>
      <vt:lpstr>The standard UI</vt:lpstr>
      <vt:lpstr>Editing interface</vt:lpstr>
      <vt:lpstr>JS Payload of a SharePoint page</vt:lpstr>
      <vt:lpstr>Example of a master</vt:lpstr>
      <vt:lpstr>Latest browser technology?</vt:lpstr>
      <vt:lpstr>Authentication options</vt:lpstr>
      <vt:lpstr>SharePoint is an ASP.net server</vt:lpstr>
      <vt:lpstr>Vue-cli build</vt:lpstr>
      <vt:lpstr>Creating your site and library</vt:lpstr>
      <vt:lpstr>Upload to library, or use Sync</vt:lpstr>
      <vt:lpstr>SharePoint REST API</vt:lpstr>
      <vt:lpstr>Vue + SharePoint</vt:lpstr>
      <vt:lpstr>In a nutshell</vt:lpstr>
      <vt:lpstr>Fundamental Strengths of SharePoint</vt:lpstr>
      <vt:lpstr>SharePoint as a “Headless CMS”</vt:lpstr>
      <vt:lpstr>The Page (no Master)</vt:lpstr>
      <vt:lpstr>Common REST API endpoints</vt:lpstr>
      <vt:lpstr>Build the end-user interface in Vue</vt:lpstr>
      <vt:lpstr>Manage content using SharePoint</vt:lpstr>
      <vt:lpstr>Or build a custom UI for editing content</vt:lpstr>
      <vt:lpstr>Reading and writing to lists, libraries</vt:lpstr>
      <vt:lpstr>Deferred data</vt:lpstr>
      <vt:lpstr>Updating a list or library</vt:lpstr>
      <vt:lpstr>Get info about current or other users</vt:lpstr>
      <vt:lpstr>Working with users in SharePoint</vt:lpstr>
      <vt:lpstr>Vuex store</vt:lpstr>
      <vt:lpstr>Restricting access to portions of site</vt:lpstr>
      <vt:lpstr>Mobile responsiveness</vt:lpstr>
      <vt:lpstr>To explore further</vt:lpstr>
      <vt:lpstr>Bonus: precision edits to deployed files</vt:lpstr>
      <vt:lpstr>These slides and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in SharePoint</dc:title>
  <dc:creator>Ben Hoffmann</dc:creator>
  <cp:lastModifiedBy>Ben Hoffmann</cp:lastModifiedBy>
  <cp:revision>72</cp:revision>
  <dcterms:created xsi:type="dcterms:W3CDTF">2019-03-22T18:29:29Z</dcterms:created>
  <dcterms:modified xsi:type="dcterms:W3CDTF">2019-05-09T13:47:22Z</dcterms:modified>
</cp:coreProperties>
</file>